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825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i3PxAK+r6b81nQBXTOreG5E5Pwz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38"/>
      </p:cViewPr>
      <p:guideLst>
        <p:guide orient="horz" pos="1825"/>
        <p:guide pos="28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b4e989d6e2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從學校看版 (臺大版、清大版、...) 取出共 15,000 篇非匿名文章，做為 training data。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從熱門看版 (好笑版、心情版、...) 取出 1,000 篇非匿名文章，做為 validation data。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第一層的 model (頂大/中字輩/其他) 在 validation data 約可達到 50-60% 的正確率。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8" name="Google Shape;188;gb4e989d6e2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7" name="Google Shape;1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2" name="Google Shape;9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b5bf4aae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1" name="Google Shape;111;gab5bf4aae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bb35bbdd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我們選用的 NLP model 為 BERT，是 Google 於 2018 年提出的模型。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BERT 同時也是芝麻街美語裡的角色名稱 (右下角這隻)。</a:t>
            </a:r>
            <a:endParaRPr/>
          </a:p>
        </p:txBody>
      </p:sp>
      <p:sp>
        <p:nvSpPr>
          <p:cNvPr id="132" name="Google Shape;132;gabb35bbdd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bb35bbdd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BERT 源自於一個 Seq2seq model，叫做 Transformer (2017)。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(Seq2seq: input 與 output 都是一個句子，常見的應用為翻譯器。)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BERT 就是 Transformer 中的 encoder，是用來做 word embedding 的 model。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使用 BERT 有幾個好處：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1. Self attention: BERT 裡使用 self attention layer，可以平行化運算過程，比 RNN 快。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2. Positional encoding: 對每個字加入位置資訊，於是就可以學到同樣字詞在不同排列組合下，其實具有不同意義。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3. Contextualized word embedding: 因為 BERT 是輸入整個句子，再輸出句子中各個字的 embedding，因此可以學會一字多義，這是傳統模型做不到的(e.g., Skipgram 中，一個字就對應一個 embedding)。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1" name="Google Shape;141;gabb35bbdd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bb35bbdd8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BERT 在做的事情是將一段一段的句子變成相應的 embeddings，我們再將這些 embeddings 餵入 classifier。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而 Pytorch 中已經有 pre-train 過的中文 BERT 模型，因此我們需要做的就是在 BERT 後面接一個 classifier，然後對 BERT + classifier 做 training。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BERT 的輸入格式中，第一個 token 必須為 [CLS]，接著每個句子之間必須用 [SEP] 隔開，讓 BERT 知道斷句的位置。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形成 tokens 後，再用一個 token-type 的 list，告訴 BERT 每個 token 分別屬於哪一個句子。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1" name="Google Shape;151;gabb35bbdd8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bb35bbdd8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在學校分類上，我們挑選出活躍使用 Dcard 的 14 所學校，其他學校合併為”其他”，共分類為 15 個 label。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由於 15 種 label 的 classification 過於複雜，我們先初步分類成”頂大”、”中字輩”、”其他”三類，再各自細分，每一個分類都由獨立的 BERT 完成。</a:t>
            </a:r>
            <a:endParaRPr/>
          </a:p>
        </p:txBody>
      </p:sp>
      <p:sp>
        <p:nvSpPr>
          <p:cNvPr id="161" name="Google Shape;161;gabb35bbdd8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bb35bbdd8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從學校看版 (臺大版、清大版、...) 取出共 15,000 篇非匿名文章，做為 training data。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從熱門看版 (好笑版、心情版、...) 取出 1,000 篇非匿名文章，做為 validation data。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第一層的 model (頂大/中字輩/其他) 在 validation data 約可達到 50-60% 的正確率。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0" name="Google Shape;170;gabb35bbdd8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b4e989d6e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從學校看版 (臺大版、清大版、...) 取出共 15,000 篇非匿名文章，做為 training data。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solidFill>
                  <a:schemeClr val="dk1"/>
                </a:solidFill>
              </a:rPr>
              <a:t>從熱門看版 (好笑版、心情版、...) 取出 1,000 篇非匿名文章，做為 validation data。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第一層的 model (頂大/中字輩/其他) 在 validation data 約可達到 50-60% 的正確率。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9" name="Google Shape;179;gb4e989d6e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5"/>
          <p:cNvSpPr txBox="1"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1"/>
          </p:nvPr>
        </p:nvSpPr>
        <p:spPr>
          <a:xfrm rot="5400000">
            <a:off x="2940844" y="-942181"/>
            <a:ext cx="3262312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7"/>
          <p:cNvSpPr txBox="1">
            <a:spLocks noGrp="1"/>
          </p:cNvSpPr>
          <p:nvPr>
            <p:ph type="title"/>
          </p:nvPr>
        </p:nvSpPr>
        <p:spPr>
          <a:xfrm rot="5400000">
            <a:off x="5350669" y="1467644"/>
            <a:ext cx="4357687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body" idx="1"/>
          </p:nvPr>
        </p:nvSpPr>
        <p:spPr>
          <a:xfrm rot="5400000">
            <a:off x="1331119" y="-427831"/>
            <a:ext cx="4357687" cy="576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8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0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body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20"/>
          <p:cNvSpPr txBox="1">
            <a:spLocks noGrp="1"/>
          </p:cNvSpPr>
          <p:nvPr>
            <p:ph type="body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1"/>
          <p:cNvSpPr txBox="1"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body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body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body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body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4"/>
          <p:cNvSpPr txBox="1">
            <a:spLocks noGrp="1"/>
          </p:cNvSpPr>
          <p:nvPr>
            <p:ph type="body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 txBox="1"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25"/>
          <p:cNvSpPr>
            <a:spLocks noGrp="1"/>
          </p:cNvSpPr>
          <p:nvPr>
            <p:ph type="pic" idx="2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25"/>
          <p:cNvSpPr txBox="1">
            <a:spLocks noGrp="1"/>
          </p:cNvSpPr>
          <p:nvPr>
            <p:ph type="body" idx="1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6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6"/>
          <p:cNvSpPr txBox="1">
            <a:spLocks noGrp="1"/>
          </p:cNvSpPr>
          <p:nvPr>
            <p:ph type="body" idx="1"/>
          </p:nvPr>
        </p:nvSpPr>
        <p:spPr>
          <a:xfrm rot="5400000">
            <a:off x="2940844" y="-942181"/>
            <a:ext cx="3262312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7"/>
          <p:cNvSpPr txBox="1">
            <a:spLocks noGrp="1"/>
          </p:cNvSpPr>
          <p:nvPr>
            <p:ph type="title"/>
          </p:nvPr>
        </p:nvSpPr>
        <p:spPr>
          <a:xfrm rot="5400000">
            <a:off x="5350669" y="1467644"/>
            <a:ext cx="4357687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27"/>
          <p:cNvSpPr txBox="1">
            <a:spLocks noGrp="1"/>
          </p:cNvSpPr>
          <p:nvPr>
            <p:ph type="body" idx="1"/>
          </p:nvPr>
        </p:nvSpPr>
        <p:spPr>
          <a:xfrm rot="5400000">
            <a:off x="1331119" y="-427831"/>
            <a:ext cx="4357687" cy="576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9"/>
          <p:cNvSpPr txBox="1"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body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body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1"/>
          <p:cNvSpPr txBox="1"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body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body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body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body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5"/>
          <p:cNvSpPr txBox="1"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15"/>
          <p:cNvSpPr>
            <a:spLocks noGrp="1"/>
          </p:cNvSpPr>
          <p:nvPr>
            <p:ph type="pic" idx="2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1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hyperlink" Target="https://www.youtube.com/watch?v=1_gRK9EIQpc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youtube.com/watch?v=UYPa347-DdE" TargetMode="External"/><Relationship Id="rId5" Type="http://schemas.openxmlformats.org/officeDocument/2006/relationships/hyperlink" Target="https://www.youtube.com/watch?v=ugWDIIOHtPA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"/>
          <p:cNvSpPr txBox="1">
            <a:spLocks noGrp="1"/>
          </p:cNvSpPr>
          <p:nvPr>
            <p:ph type="body" idx="1"/>
          </p:nvPr>
        </p:nvSpPr>
        <p:spPr>
          <a:xfrm>
            <a:off x="3924300" y="3221037"/>
            <a:ext cx="5219700" cy="503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</a:pPr>
            <a:r>
              <a:rPr lang="en-US" sz="32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3200" b="1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"/>
          <p:cNvSpPr txBox="1">
            <a:spLocks noGrp="1"/>
          </p:cNvSpPr>
          <p:nvPr>
            <p:ph type="body" idx="2"/>
          </p:nvPr>
        </p:nvSpPr>
        <p:spPr>
          <a:xfrm>
            <a:off x="3924300" y="3724275"/>
            <a:ext cx="5219700" cy="503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Team18 / 何政儒 江岷錡 林奕鑫 蔡政諺 吳宗逸</a:t>
            </a:r>
            <a:endParaRPr sz="1600" b="1" i="0" u="none" strike="noStrike" cap="non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1"/>
          <p:cNvGrpSpPr/>
          <p:nvPr/>
        </p:nvGrpSpPr>
        <p:grpSpPr>
          <a:xfrm>
            <a:off x="3651250" y="3219794"/>
            <a:ext cx="128588" cy="958505"/>
            <a:chOff x="0" y="0"/>
            <a:chExt cx="283232" cy="1584176"/>
          </a:xfrm>
        </p:grpSpPr>
        <p:sp>
          <p:nvSpPr>
            <p:cNvPr id="86" name="Google Shape;86;p1"/>
            <p:cNvSpPr/>
            <p:nvPr/>
          </p:nvSpPr>
          <p:spPr>
            <a:xfrm>
              <a:off x="211224" y="0"/>
              <a:ext cx="72008" cy="1584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140818" y="0"/>
              <a:ext cx="72007" cy="1584176"/>
            </a:xfrm>
            <a:prstGeom prst="rect">
              <a:avLst/>
            </a:prstGeom>
            <a:solidFill>
              <a:srgbClr val="9AD3E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70409" y="0"/>
              <a:ext cx="72007" cy="1584176"/>
            </a:xfrm>
            <a:prstGeom prst="rect">
              <a:avLst/>
            </a:prstGeom>
            <a:solidFill>
              <a:srgbClr val="98DFB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0" y="0"/>
              <a:ext cx="72008" cy="15841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4e989d6e2_2_10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Arial"/>
              <a:buNone/>
            </a:pPr>
            <a:r>
              <a:rPr lang="en-US" sz="3600" b="1">
                <a:solidFill>
                  <a:schemeClr val="hlink"/>
                </a:solidFill>
              </a:rPr>
              <a:t>Comment Classification</a:t>
            </a:r>
            <a:endParaRPr sz="3600" b="1">
              <a:solidFill>
                <a:schemeClr val="hlink"/>
              </a:solidFill>
            </a:endParaRPr>
          </a:p>
        </p:txBody>
      </p:sp>
      <p:sp>
        <p:nvSpPr>
          <p:cNvPr id="191" name="Google Shape;191;gb4e989d6e2_2_10"/>
          <p:cNvSpPr/>
          <p:nvPr/>
        </p:nvSpPr>
        <p:spPr>
          <a:xfrm>
            <a:off x="0" y="646113"/>
            <a:ext cx="91392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b4e989d6e2_2_10"/>
          <p:cNvSpPr/>
          <p:nvPr/>
        </p:nvSpPr>
        <p:spPr>
          <a:xfrm>
            <a:off x="457200" y="1131650"/>
            <a:ext cx="8229600" cy="3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Dataset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 panose="020B0604030504040204" pitchFamily="34" charset="-120"/>
              <a:buChar char="◆"/>
            </a:pP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Label: Positive, Negative, Non-Correlated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 panose="020B0604030504040204" pitchFamily="34" charset="-120"/>
              <a:buChar char="◆"/>
            </a:pP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1,000 labeled articles 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from popular forums (funny, mood, ...) for training.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 panose="020B0604030504040204" pitchFamily="34" charset="-120"/>
              <a:buChar char="◆"/>
            </a:pP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200 labeled articles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from popular forums (funny, mood, ...) for validation.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93" name="Google Shape;193;gb4e989d6e2_2_10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0601" y="2599200"/>
            <a:ext cx="3398317" cy="24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b4e989d6e2_2_10"/>
          <p:cNvPicPr preferRelativeResize="0"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513" y="2599200"/>
            <a:ext cx="3364503" cy="24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38" cy="57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3F3F3F"/>
                </a:solidFill>
              </a:rPr>
              <a:t>Live Demo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"/>
          <p:cNvSpPr/>
          <p:nvPr/>
        </p:nvSpPr>
        <p:spPr>
          <a:xfrm>
            <a:off x="0" y="646113"/>
            <a:ext cx="9139238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V1.1">
            <a:hlinkClick r:id="" action="ppaction://media"/>
            <a:extLst>
              <a:ext uri="{FF2B5EF4-FFF2-40B4-BE49-F238E27FC236}">
                <a16:creationId xmlns:a16="http://schemas.microsoft.com/office/drawing/2014/main" id="{E717E017-65C5-46F1-A924-5D9E767536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7598" y="933450"/>
            <a:ext cx="6784041" cy="38160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38" cy="57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0" y="646113"/>
            <a:ext cx="9139238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"/>
          <p:cNvSpPr/>
          <p:nvPr/>
        </p:nvSpPr>
        <p:spPr>
          <a:xfrm>
            <a:off x="457200" y="1131650"/>
            <a:ext cx="8229600" cy="346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A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nalyze the articles in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Dcard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, and predict author information.</a:t>
            </a:r>
            <a:endParaRPr sz="16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Analyze the tags and comments 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in </a:t>
            </a:r>
            <a:r>
              <a:rPr lang="en-US" sz="1600" dirty="0" err="1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Dcard</a:t>
            </a: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.</a:t>
            </a:r>
            <a:endParaRPr sz="16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7" name="Google Shape;9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3212" y="3089355"/>
            <a:ext cx="1874562" cy="14821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" name="Google Shape;98;p3"/>
          <p:cNvGrpSpPr/>
          <p:nvPr/>
        </p:nvGrpSpPr>
        <p:grpSpPr>
          <a:xfrm>
            <a:off x="1074803" y="2447369"/>
            <a:ext cx="2470958" cy="2413166"/>
            <a:chOff x="645346" y="1963459"/>
            <a:chExt cx="2684949" cy="2622151"/>
          </a:xfrm>
        </p:grpSpPr>
        <p:pic>
          <p:nvPicPr>
            <p:cNvPr id="99" name="Google Shape;99;p3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45346" y="1963459"/>
              <a:ext cx="2309465" cy="1788849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00" name="Google Shape;100;p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93391" y="2634584"/>
              <a:ext cx="2036904" cy="1951026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101" name="Google Shape;101;p3"/>
          <p:cNvSpPr/>
          <p:nvPr/>
        </p:nvSpPr>
        <p:spPr>
          <a:xfrm>
            <a:off x="3754238" y="3554735"/>
            <a:ext cx="530093" cy="4831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3" descr="一張含有 汽球, 彩色, 傘, 綠色 的圖片&#10;&#10;自動產生的描述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 flipH="1">
            <a:off x="5822140" y="1980113"/>
            <a:ext cx="1051268" cy="105126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3"/>
          <p:cNvGrpSpPr/>
          <p:nvPr/>
        </p:nvGrpSpPr>
        <p:grpSpPr>
          <a:xfrm>
            <a:off x="6695076" y="3317614"/>
            <a:ext cx="1374100" cy="833516"/>
            <a:chOff x="6752346" y="2909069"/>
            <a:chExt cx="1493100" cy="905700"/>
          </a:xfrm>
        </p:grpSpPr>
        <p:sp>
          <p:nvSpPr>
            <p:cNvPr id="104" name="Google Shape;104;p3"/>
            <p:cNvSpPr/>
            <p:nvPr/>
          </p:nvSpPr>
          <p:spPr>
            <a:xfrm>
              <a:off x="6752346" y="2909069"/>
              <a:ext cx="1493100" cy="905700"/>
            </a:xfrm>
            <a:prstGeom prst="wedgeRoundRectCallout">
              <a:avLst>
                <a:gd name="adj1" fmla="val -83305"/>
                <a:gd name="adj2" fmla="val -34624"/>
                <a:gd name="adj3" fmla="val 16667"/>
              </a:avLst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"/>
            <p:cNvSpPr txBox="1"/>
            <p:nvPr/>
          </p:nvSpPr>
          <p:spPr>
            <a:xfrm>
              <a:off x="6949404" y="3177253"/>
              <a:ext cx="1125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/>
                <a:t>清華</a:t>
              </a:r>
              <a:r>
                <a:rPr lang="en-US" sz="16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大學</a:t>
              </a:r>
              <a:endParaRPr sz="1200"/>
            </a:p>
          </p:txBody>
        </p:sp>
      </p:grpSp>
      <p:grpSp>
        <p:nvGrpSpPr>
          <p:cNvPr id="106" name="Google Shape;106;p3"/>
          <p:cNvGrpSpPr/>
          <p:nvPr/>
        </p:nvGrpSpPr>
        <p:grpSpPr>
          <a:xfrm>
            <a:off x="6695076" y="4226764"/>
            <a:ext cx="1374100" cy="833516"/>
            <a:chOff x="6752346" y="2909069"/>
            <a:chExt cx="1493100" cy="905700"/>
          </a:xfrm>
        </p:grpSpPr>
        <p:sp>
          <p:nvSpPr>
            <p:cNvPr id="107" name="Google Shape;107;p3"/>
            <p:cNvSpPr/>
            <p:nvPr/>
          </p:nvSpPr>
          <p:spPr>
            <a:xfrm>
              <a:off x="6752346" y="2909069"/>
              <a:ext cx="1493100" cy="905700"/>
            </a:xfrm>
            <a:prstGeom prst="wedgeRoundRectCallout">
              <a:avLst>
                <a:gd name="adj1" fmla="val -81704"/>
                <a:gd name="adj2" fmla="val -56969"/>
                <a:gd name="adj3" fmla="val 16667"/>
              </a:avLst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"/>
            <p:cNvSpPr txBox="1"/>
            <p:nvPr/>
          </p:nvSpPr>
          <p:spPr>
            <a:xfrm>
              <a:off x="6949404" y="3177253"/>
              <a:ext cx="1125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/>
                <a:t>時事</a:t>
              </a:r>
              <a:endParaRPr sz="120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b5bf4aaea_0_15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3F3F3F"/>
                </a:solidFill>
              </a:rPr>
              <a:t>Overall Process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ab5bf4aaea_0_15"/>
          <p:cNvSpPr/>
          <p:nvPr/>
        </p:nvSpPr>
        <p:spPr>
          <a:xfrm>
            <a:off x="0" y="646113"/>
            <a:ext cx="91392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" name="Google Shape;115;gab5bf4aaea_0_15"/>
          <p:cNvGrpSpPr/>
          <p:nvPr/>
        </p:nvGrpSpPr>
        <p:grpSpPr>
          <a:xfrm>
            <a:off x="93633" y="2150812"/>
            <a:ext cx="1528535" cy="1492784"/>
            <a:chOff x="645346" y="1963459"/>
            <a:chExt cx="2684949" cy="2622151"/>
          </a:xfrm>
        </p:grpSpPr>
        <p:pic>
          <p:nvPicPr>
            <p:cNvPr id="116" name="Google Shape;116;gab5bf4aaea_0_1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45346" y="1963459"/>
              <a:ext cx="2309465" cy="1788849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7" name="Google Shape;117;gab5bf4aaea_0_1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93391" y="2634584"/>
              <a:ext cx="2036904" cy="1951026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118" name="Google Shape;118;gab5bf4aaea_0_15"/>
          <p:cNvGrpSpPr/>
          <p:nvPr/>
        </p:nvGrpSpPr>
        <p:grpSpPr>
          <a:xfrm>
            <a:off x="1595747" y="2246265"/>
            <a:ext cx="1034423" cy="894223"/>
            <a:chOff x="1595747" y="2246265"/>
            <a:chExt cx="1034423" cy="894223"/>
          </a:xfrm>
        </p:grpSpPr>
        <p:sp>
          <p:nvSpPr>
            <p:cNvPr id="119" name="Google Shape;119;gab5bf4aaea_0_15"/>
            <p:cNvSpPr/>
            <p:nvPr/>
          </p:nvSpPr>
          <p:spPr>
            <a:xfrm>
              <a:off x="1948991" y="2841519"/>
              <a:ext cx="327920" cy="298969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gab5bf4aaea_0_15"/>
            <p:cNvSpPr txBox="1"/>
            <p:nvPr/>
          </p:nvSpPr>
          <p:spPr>
            <a:xfrm>
              <a:off x="1595747" y="2246265"/>
              <a:ext cx="1034423" cy="4993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Web Crawler</a:t>
              </a:r>
              <a:endParaRPr sz="800"/>
            </a:p>
          </p:txBody>
        </p:sp>
      </p:grpSp>
      <p:grpSp>
        <p:nvGrpSpPr>
          <p:cNvPr id="121" name="Google Shape;121;gab5bf4aaea_0_15"/>
          <p:cNvGrpSpPr/>
          <p:nvPr/>
        </p:nvGrpSpPr>
        <p:grpSpPr>
          <a:xfrm>
            <a:off x="4440966" y="2243630"/>
            <a:ext cx="1034423" cy="898556"/>
            <a:chOff x="4440966" y="2243630"/>
            <a:chExt cx="1034423" cy="898556"/>
          </a:xfrm>
        </p:grpSpPr>
        <p:sp>
          <p:nvSpPr>
            <p:cNvPr id="122" name="Google Shape;122;gab5bf4aaea_0_15"/>
            <p:cNvSpPr/>
            <p:nvPr/>
          </p:nvSpPr>
          <p:spPr>
            <a:xfrm>
              <a:off x="4794210" y="2843217"/>
              <a:ext cx="327920" cy="298969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gab5bf4aaea_0_15"/>
            <p:cNvSpPr txBox="1"/>
            <p:nvPr/>
          </p:nvSpPr>
          <p:spPr>
            <a:xfrm>
              <a:off x="4440966" y="2243630"/>
              <a:ext cx="1034423" cy="4993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NLP</a:t>
              </a:r>
              <a:endParaRPr sz="1200"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Model</a:t>
              </a:r>
              <a:endParaRPr sz="800"/>
            </a:p>
          </p:txBody>
        </p:sp>
      </p:grpSp>
      <p:pic>
        <p:nvPicPr>
          <p:cNvPr id="124" name="Google Shape;124;gab5bf4aaea_0_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3756" y="2179387"/>
            <a:ext cx="1957915" cy="1435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ab5bf4aaea_0_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58845" y="2401781"/>
            <a:ext cx="1178433" cy="11784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" name="Google Shape;126;gab5bf4aaea_0_15"/>
          <p:cNvGrpSpPr/>
          <p:nvPr/>
        </p:nvGrpSpPr>
        <p:grpSpPr>
          <a:xfrm>
            <a:off x="6420734" y="2243630"/>
            <a:ext cx="1034423" cy="898556"/>
            <a:chOff x="6420734" y="2243630"/>
            <a:chExt cx="1034423" cy="898556"/>
          </a:xfrm>
        </p:grpSpPr>
        <p:sp>
          <p:nvSpPr>
            <p:cNvPr id="127" name="Google Shape;127;gab5bf4aaea_0_15"/>
            <p:cNvSpPr/>
            <p:nvPr/>
          </p:nvSpPr>
          <p:spPr>
            <a:xfrm>
              <a:off x="6773978" y="2843217"/>
              <a:ext cx="327920" cy="298969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gab5bf4aaea_0_15"/>
            <p:cNvSpPr txBox="1"/>
            <p:nvPr/>
          </p:nvSpPr>
          <p:spPr>
            <a:xfrm>
              <a:off x="6420734" y="2243630"/>
              <a:ext cx="1034423" cy="4993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b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/>
                <a:t>Web Deployment</a:t>
              </a:r>
              <a:endParaRPr sz="800"/>
            </a:p>
          </p:txBody>
        </p:sp>
      </p:grpSp>
      <p:pic>
        <p:nvPicPr>
          <p:cNvPr id="129" name="Google Shape;129;gab5bf4aaea_0_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18721" y="2470180"/>
            <a:ext cx="1631635" cy="854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abb35bbdd8_0_20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3F3F3F"/>
                </a:solidFill>
              </a:rPr>
              <a:t>NLP Model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abb35bbdd8_0_20"/>
          <p:cNvSpPr/>
          <p:nvPr/>
        </p:nvSpPr>
        <p:spPr>
          <a:xfrm>
            <a:off x="0" y="646113"/>
            <a:ext cx="91392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abb35bbdd8_0_20"/>
          <p:cNvSpPr/>
          <p:nvPr/>
        </p:nvSpPr>
        <p:spPr>
          <a:xfrm>
            <a:off x="457200" y="1131650"/>
            <a:ext cx="8229600" cy="3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BERT (</a:t>
            </a:r>
            <a:r>
              <a:rPr lang="en-US" sz="1600" b="1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</a:t>
            </a: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idirectional </a:t>
            </a:r>
            <a:r>
              <a:rPr lang="en-US" sz="1600" b="1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E</a:t>
            </a: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ncoder </a:t>
            </a:r>
            <a:r>
              <a:rPr lang="en-US" sz="1600" b="1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R</a:t>
            </a: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epresentations from </a:t>
            </a:r>
            <a:r>
              <a:rPr lang="en-US" sz="1600" b="1" dirty="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</a:t>
            </a: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ransformers, 2018)</a:t>
            </a:r>
            <a:endParaRPr sz="16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37" name="Google Shape;137;gabb35bbdd8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0400" y="3000363"/>
            <a:ext cx="21336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gabb35bbdd8_0_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2550" y="1522250"/>
            <a:ext cx="3918899" cy="353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bb35bbdd8_0_28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3F3F3F"/>
                </a:solidFill>
              </a:rPr>
              <a:t>BERT: What and Why?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abb35bbdd8_0_28"/>
          <p:cNvSpPr/>
          <p:nvPr/>
        </p:nvSpPr>
        <p:spPr>
          <a:xfrm>
            <a:off x="0" y="646113"/>
            <a:ext cx="91392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abb35bbdd8_0_28"/>
          <p:cNvSpPr/>
          <p:nvPr/>
        </p:nvSpPr>
        <p:spPr>
          <a:xfrm>
            <a:off x="457200" y="1131650"/>
            <a:ext cx="8229600" cy="3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BERT = Encoder of Transformer</a:t>
            </a:r>
            <a:endParaRPr sz="16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Self attention</a:t>
            </a:r>
            <a:endParaRPr sz="16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icrosoft JhengHei" panose="020B0604030504040204" pitchFamily="34" charset="-120"/>
              <a:buChar char="◆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Compute in parallel</a:t>
            </a:r>
            <a:endParaRPr sz="16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Positional encoding</a:t>
            </a:r>
            <a:endParaRPr sz="16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icrosoft JhengHei Light" panose="020B0304030504040204" pitchFamily="34" charset="-120"/>
              <a:buChar char="◆"/>
            </a:pPr>
            <a:r>
              <a:rPr lang="en-US" sz="1600" b="1" dirty="0">
                <a:solidFill>
                  <a:srgbClr val="CC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Elven</a:t>
            </a: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 hit </a:t>
            </a: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the ball</a:t>
            </a:r>
            <a:endParaRPr sz="1600" b="1" dirty="0">
              <a:solidFill>
                <a:srgbClr val="38761D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icrosoft JhengHei Light" panose="020B0304030504040204" pitchFamily="34" charset="-120"/>
              <a:buChar char="◆"/>
            </a:pP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The ball</a:t>
            </a: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 hit </a:t>
            </a:r>
            <a:r>
              <a:rPr lang="en-US" sz="1600" b="1" dirty="0">
                <a:solidFill>
                  <a:srgbClr val="CC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Elven</a:t>
            </a:r>
            <a:endParaRPr sz="1600" b="1" dirty="0">
              <a:solidFill>
                <a:srgbClr val="CC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Contextualized word embedding</a:t>
            </a:r>
            <a:endParaRPr sz="16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icrosoft JhengHei" panose="020B0604030504040204" pitchFamily="34" charset="-120"/>
              <a:buChar char="◆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money </a:t>
            </a:r>
            <a:r>
              <a:rPr lang="en-US" sz="1600" b="1" dirty="0">
                <a:solidFill>
                  <a:srgbClr val="CC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bank</a:t>
            </a:r>
            <a:endParaRPr sz="1600" b="1" dirty="0">
              <a:solidFill>
                <a:srgbClr val="CC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icrosoft JhengHei Light" panose="020B0304030504040204" pitchFamily="34" charset="-120"/>
              <a:buChar char="◆"/>
            </a:pPr>
            <a:r>
              <a:rPr lang="en-US" sz="1600" dirty="0">
                <a:latin typeface="Microsoft JhengHei"/>
                <a:ea typeface="Microsoft JhengHei"/>
                <a:cs typeface="Microsoft JhengHei"/>
                <a:sym typeface="Microsoft JhengHei"/>
              </a:rPr>
              <a:t>river </a:t>
            </a: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bank</a:t>
            </a:r>
            <a:endParaRPr sz="1600" b="1" dirty="0">
              <a:solidFill>
                <a:srgbClr val="38761D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6" name="Google Shape;146;gabb35bbdd8_0_28"/>
          <p:cNvSpPr txBox="1"/>
          <p:nvPr/>
        </p:nvSpPr>
        <p:spPr>
          <a:xfrm>
            <a:off x="1449400" y="4489140"/>
            <a:ext cx="2707200" cy="3735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CC0000"/>
                </a:solidFill>
              </a:rPr>
              <a:t>BERT learns different meaning</a:t>
            </a:r>
            <a:endParaRPr dirty="0">
              <a:solidFill>
                <a:srgbClr val="CC0000"/>
              </a:solidFill>
            </a:endParaRPr>
          </a:p>
        </p:txBody>
      </p:sp>
      <p:pic>
        <p:nvPicPr>
          <p:cNvPr id="147" name="Google Shape;147;gabb35bbdd8_0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7900" y="1062738"/>
            <a:ext cx="3918899" cy="3531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abb35bbdd8_0_28"/>
          <p:cNvSpPr txBox="1"/>
          <p:nvPr/>
        </p:nvSpPr>
        <p:spPr>
          <a:xfrm>
            <a:off x="6647400" y="4500575"/>
            <a:ext cx="24918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Reference: 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u="sng">
                <a:solidFill>
                  <a:schemeClr val="hlink"/>
                </a:solidFill>
                <a:hlinkClick r:id="rId5"/>
              </a:rPr>
              <a:t>https://www.youtube.com/watch?v=ugWDIIOHtPA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u="sng">
                <a:solidFill>
                  <a:schemeClr val="hlink"/>
                </a:solidFill>
                <a:hlinkClick r:id="rId6"/>
              </a:rPr>
              <a:t>https://www.youtube.com/watch?v=UYPa347-DdE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u="sng">
                <a:solidFill>
                  <a:schemeClr val="hlink"/>
                </a:solidFill>
                <a:hlinkClick r:id="rId7"/>
              </a:rPr>
              <a:t>https://www.youtube.com/watch?v=1_gRK9EIQpc</a:t>
            </a:r>
            <a:endParaRPr sz="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bb35bbdd8_0_119"/>
          <p:cNvSpPr/>
          <p:nvPr/>
        </p:nvSpPr>
        <p:spPr>
          <a:xfrm>
            <a:off x="457200" y="1131650"/>
            <a:ext cx="8229600" cy="3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Fine-tune the </a:t>
            </a: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pre-trained Chinese BERT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and train the </a:t>
            </a: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classifier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.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4" name="Google Shape;154;gabb35bbdd8_0_119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3F3F3F"/>
                </a:solidFill>
              </a:rPr>
              <a:t>BERT: How to Train?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abb35bbdd8_0_119"/>
          <p:cNvSpPr/>
          <p:nvPr/>
        </p:nvSpPr>
        <p:spPr>
          <a:xfrm>
            <a:off x="0" y="646113"/>
            <a:ext cx="91392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gabb35bbdd8_0_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150" y="1611988"/>
            <a:ext cx="3918899" cy="353152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abb35bbdd8_0_119"/>
          <p:cNvSpPr/>
          <p:nvPr/>
        </p:nvSpPr>
        <p:spPr>
          <a:xfrm>
            <a:off x="4846016" y="3228194"/>
            <a:ext cx="327900" cy="299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gabb35bbdd8_0_1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6100" y="1612000"/>
            <a:ext cx="3347741" cy="353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bb35bbdd8_0_85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Arial"/>
              <a:buNone/>
            </a:pPr>
            <a:r>
              <a:rPr lang="en-US" sz="3600" b="1">
                <a:solidFill>
                  <a:schemeClr val="hlink"/>
                </a:solidFill>
              </a:rPr>
              <a:t>School Classification</a:t>
            </a:r>
            <a:endParaRPr sz="3600" b="1">
              <a:solidFill>
                <a:srgbClr val="3F3F3F"/>
              </a:solidFill>
            </a:endParaRPr>
          </a:p>
        </p:txBody>
      </p:sp>
      <p:sp>
        <p:nvSpPr>
          <p:cNvPr id="164" name="Google Shape;164;gabb35bbdd8_0_85"/>
          <p:cNvSpPr/>
          <p:nvPr/>
        </p:nvSpPr>
        <p:spPr>
          <a:xfrm>
            <a:off x="0" y="646113"/>
            <a:ext cx="91392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abb35bbdd8_0_85"/>
          <p:cNvSpPr/>
          <p:nvPr/>
        </p:nvSpPr>
        <p:spPr>
          <a:xfrm>
            <a:off x="457200" y="1131650"/>
            <a:ext cx="8229600" cy="3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Multi-class classification (14 schools + others)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Hierarchical Structure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66" name="Google Shape;166;gabb35bbdd8_0_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3521" y="1650277"/>
            <a:ext cx="7794128" cy="57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gabb35bbdd8_0_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3537" y="2941825"/>
            <a:ext cx="5603429" cy="208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bb35bbdd8_0_142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Arial"/>
              <a:buNone/>
            </a:pPr>
            <a:r>
              <a:rPr lang="en-US" sz="3600" b="1">
                <a:solidFill>
                  <a:schemeClr val="hlink"/>
                </a:solidFill>
              </a:rPr>
              <a:t>School Classification</a:t>
            </a:r>
            <a:endParaRPr sz="3600" b="1">
              <a:solidFill>
                <a:srgbClr val="3F3F3F"/>
              </a:solidFill>
            </a:endParaRPr>
          </a:p>
        </p:txBody>
      </p:sp>
      <p:sp>
        <p:nvSpPr>
          <p:cNvPr id="173" name="Google Shape;173;gabb35bbdd8_0_142"/>
          <p:cNvSpPr/>
          <p:nvPr/>
        </p:nvSpPr>
        <p:spPr>
          <a:xfrm>
            <a:off x="0" y="646113"/>
            <a:ext cx="91392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abb35bbdd8_0_142"/>
          <p:cNvSpPr/>
          <p:nvPr/>
        </p:nvSpPr>
        <p:spPr>
          <a:xfrm>
            <a:off x="457200" y="1131650"/>
            <a:ext cx="8229600" cy="3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Dataset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 panose="020B0604030504040204" pitchFamily="34" charset="-120"/>
              <a:buChar char="◆"/>
            </a:pP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15,000 labeled articles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from school forums (NTU, NTHU, ...) for training.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 panose="020B0604030504040204" pitchFamily="34" charset="-120"/>
              <a:buChar char="◆"/>
            </a:pP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1,000 labeled articles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from popular forums (funny, mood, ...) for validation.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75" name="Google Shape;175;gabb35bbdd8_0_142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501" y="2599200"/>
            <a:ext cx="3363799" cy="24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gabb35bbdd8_0_142"/>
          <p:cNvPicPr preferRelativeResize="0"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6475" y="2599200"/>
            <a:ext cx="3399022" cy="24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b4e989d6e2_2_0"/>
          <p:cNvSpPr txBox="1">
            <a:spLocks noGrp="1"/>
          </p:cNvSpPr>
          <p:nvPr>
            <p:ph type="body" idx="1"/>
          </p:nvPr>
        </p:nvSpPr>
        <p:spPr>
          <a:xfrm>
            <a:off x="0" y="123825"/>
            <a:ext cx="9139200" cy="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Arial"/>
              <a:buNone/>
            </a:pPr>
            <a:r>
              <a:rPr lang="en-US" sz="3600" b="1">
                <a:solidFill>
                  <a:schemeClr val="hlink"/>
                </a:solidFill>
              </a:rPr>
              <a:t>Tag Classification</a:t>
            </a:r>
            <a:endParaRPr sz="3600" b="1">
              <a:solidFill>
                <a:schemeClr val="hlink"/>
              </a:solidFill>
            </a:endParaRPr>
          </a:p>
        </p:txBody>
      </p:sp>
      <p:sp>
        <p:nvSpPr>
          <p:cNvPr id="182" name="Google Shape;182;gb4e989d6e2_2_0"/>
          <p:cNvSpPr/>
          <p:nvPr/>
        </p:nvSpPr>
        <p:spPr>
          <a:xfrm>
            <a:off x="0" y="646113"/>
            <a:ext cx="91392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Dcard Article Analysis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b4e989d6e2_2_0"/>
          <p:cNvSpPr/>
          <p:nvPr/>
        </p:nvSpPr>
        <p:spPr>
          <a:xfrm>
            <a:off x="457200" y="1131650"/>
            <a:ext cx="8229600" cy="3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Wingdings" panose="05000000000000000000" pitchFamily="2" charset="2"/>
              <a:buChar char="l"/>
            </a:pP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Dataset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 panose="020B0604030504040204" pitchFamily="34" charset="-120"/>
              <a:buChar char="◆"/>
            </a:pP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Label: Mood, Love, </a:t>
            </a:r>
            <a:r>
              <a:rPr lang="en-US" sz="1600" dirty="0" err="1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Starsign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, </a:t>
            </a:r>
            <a:r>
              <a:rPr lang="en-US" sz="1600" dirty="0" err="1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CurrentEvents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 panose="020B0604030504040204" pitchFamily="34" charset="-120"/>
              <a:buChar char="◆"/>
            </a:pP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1,000 labeled title for each label forums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for training. (Total: 4,000)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 panose="020B0604030504040204" pitchFamily="34" charset="-120"/>
              <a:buChar char="◆"/>
            </a:pPr>
            <a:r>
              <a:rPr lang="en-US" sz="1600" b="1" dirty="0">
                <a:solidFill>
                  <a:srgbClr val="38761D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200 labeled title for each label forums</a:t>
            </a:r>
            <a:r>
              <a:rPr 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for validation. (Total: 1,000)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84" name="Google Shape;184;gb4e989d6e2_2_0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476" y="2599200"/>
            <a:ext cx="3398317" cy="24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b4e989d6e2_2_0"/>
          <p:cNvPicPr preferRelativeResize="0"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513" y="2599200"/>
            <a:ext cx="3364503" cy="24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8B2A3"/>
      </a:accent1>
      <a:accent2>
        <a:srgbClr val="A4B4EA"/>
      </a:accent2>
      <a:accent3>
        <a:srgbClr val="FFFFFF"/>
      </a:accent3>
      <a:accent4>
        <a:srgbClr val="000000"/>
      </a:accent4>
      <a:accent5>
        <a:srgbClr val="FBD5CE"/>
      </a:accent5>
      <a:accent6>
        <a:srgbClr val="94A3D4"/>
      </a:accent6>
      <a:hlink>
        <a:srgbClr val="3F3F3F"/>
      </a:hlink>
      <a:folHlink>
        <a:srgbClr val="3F3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8B2A3"/>
      </a:accent1>
      <a:accent2>
        <a:srgbClr val="A4B4EA"/>
      </a:accent2>
      <a:accent3>
        <a:srgbClr val="FFFFFF"/>
      </a:accent3>
      <a:accent4>
        <a:srgbClr val="000000"/>
      </a:accent4>
      <a:accent5>
        <a:srgbClr val="FBD5CE"/>
      </a:accent5>
      <a:accent6>
        <a:srgbClr val="94A3D4"/>
      </a:accent6>
      <a:hlink>
        <a:srgbClr val="3F3F3F"/>
      </a:hlink>
      <a:folHlink>
        <a:srgbClr val="3F3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8B2A3"/>
      </a:accent1>
      <a:accent2>
        <a:srgbClr val="A4B4EA"/>
      </a:accent2>
      <a:accent3>
        <a:srgbClr val="FFFFFF"/>
      </a:accent3>
      <a:accent4>
        <a:srgbClr val="000000"/>
      </a:accent4>
      <a:accent5>
        <a:srgbClr val="FBD5CE"/>
      </a:accent5>
      <a:accent6>
        <a:srgbClr val="94A3D4"/>
      </a:accent6>
      <a:hlink>
        <a:srgbClr val="3F3F3F"/>
      </a:hlink>
      <a:folHlink>
        <a:srgbClr val="3F3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654</Words>
  <Application>Microsoft Office PowerPoint</Application>
  <PresentationFormat>如螢幕大小 (16:9)</PresentationFormat>
  <Paragraphs>86</Paragraphs>
  <Slides>11</Slides>
  <Notes>11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Microsoft JhengHei Light</vt:lpstr>
      <vt:lpstr>Microsoft JhengHei</vt:lpstr>
      <vt:lpstr>Arial</vt:lpstr>
      <vt:lpstr>Wingdings</vt:lpstr>
      <vt:lpstr>Cover and End Slide Master</vt:lpstr>
      <vt:lpstr>Contents Slide Master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GoogleSlidesPPT.com;Allppt.com</dc:creator>
  <cp:lastModifiedBy>Wu</cp:lastModifiedBy>
  <cp:revision>2</cp:revision>
  <dcterms:created xsi:type="dcterms:W3CDTF">2016-12-05T15:26:00Z</dcterms:created>
  <dcterms:modified xsi:type="dcterms:W3CDTF">2021-01-11T13:58:47Z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2052-9.1.0.4468</vt:lpwstr>
  </property>
</Properties>
</file>